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unknown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4"/>
  </p:notesMasterIdLst>
  <p:sldIdLst>
    <p:sldId id="256" r:id="rId2"/>
    <p:sldId id="307" r:id="rId3"/>
    <p:sldId id="332" r:id="rId4"/>
    <p:sldId id="334" r:id="rId5"/>
    <p:sldId id="341" r:id="rId6"/>
    <p:sldId id="335" r:id="rId7"/>
    <p:sldId id="333" r:id="rId8"/>
    <p:sldId id="337" r:id="rId9"/>
    <p:sldId id="336" r:id="rId10"/>
    <p:sldId id="338" r:id="rId11"/>
    <p:sldId id="339" r:id="rId12"/>
    <p:sldId id="34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1" autoAdjust="0"/>
    <p:restoredTop sz="94660"/>
  </p:normalViewPr>
  <p:slideViewPr>
    <p:cSldViewPr snapToGrid="0">
      <p:cViewPr varScale="1">
        <p:scale>
          <a:sx n="50" d="100"/>
          <a:sy n="50" d="100"/>
        </p:scale>
        <p:origin x="-90" y="-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E7E9D-B144-7B4D-8C43-0A2DF55760A5}" type="datetimeFigureOut">
              <a:t>2021/12/12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13F8F-E0A9-AC41-8C99-E10F369EB82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994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圆角矩形 4"/>
          <p:cNvSpPr/>
          <p:nvPr/>
        </p:nvSpPr>
        <p:spPr>
          <a:xfrm>
            <a:off x="87313" y="69850"/>
            <a:ext cx="1201737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84138" y="1449388"/>
            <a:ext cx="12026900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84138" y="1397000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84138" y="2976563"/>
            <a:ext cx="12026900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12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996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22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222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21656" y="638448"/>
            <a:ext cx="2819400" cy="7610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89075" y="482949"/>
            <a:ext cx="632581" cy="643235"/>
            <a:chOff x="628650" y="640896"/>
            <a:chExt cx="1292679" cy="1314450"/>
          </a:xfrm>
        </p:grpSpPr>
        <p:sp>
          <p:nvSpPr>
            <p:cNvPr id="8" name="矩形 7"/>
            <p:cNvSpPr/>
            <p:nvPr/>
          </p:nvSpPr>
          <p:spPr>
            <a:xfrm>
              <a:off x="628650" y="640896"/>
              <a:ext cx="438150" cy="438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43668" y="640896"/>
              <a:ext cx="438150" cy="438150"/>
            </a:xfrm>
            <a:prstGeom prst="rect">
              <a:avLst/>
            </a:prstGeom>
            <a:solidFill>
              <a:srgbClr val="0549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83179" y="640896"/>
              <a:ext cx="438150" cy="438150"/>
            </a:xfrm>
            <a:prstGeom prst="rect">
              <a:avLst/>
            </a:prstGeom>
            <a:solidFill>
              <a:srgbClr val="0767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8650" y="1079046"/>
              <a:ext cx="438150" cy="43815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28650" y="1517196"/>
              <a:ext cx="438150" cy="438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43668" y="1079046"/>
              <a:ext cx="438150" cy="43815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401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2965" y="428604"/>
            <a:ext cx="10306088" cy="6540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>
            <a:lvl2pPr marL="547688" indent="-228600">
              <a:buFont typeface="Wingdings" panose="05000000000000000000" pitchFamily="2" charset="2"/>
              <a:buChar char="Ø"/>
              <a:defRPr sz="220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99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5" name="圆角矩形 4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矩形 5"/>
          <p:cNvSpPr/>
          <p:nvPr/>
        </p:nvSpPr>
        <p:spPr>
          <a:xfrm flipV="1">
            <a:off x="93663" y="2376488"/>
            <a:ext cx="120173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93663" y="2341563"/>
            <a:ext cx="120173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90488" y="2468563"/>
            <a:ext cx="12020550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9526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705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36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07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40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6" name="圆角矩形 5"/>
          <p:cNvSpPr/>
          <p:nvPr/>
        </p:nvSpPr>
        <p:spPr>
          <a:xfrm>
            <a:off x="84138" y="69850"/>
            <a:ext cx="12018962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56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90488" y="4683125"/>
            <a:ext cx="120110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90488" y="4649788"/>
            <a:ext cx="120110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90488" y="4773613"/>
            <a:ext cx="1201102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95263" y="6208713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47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84138" y="69850"/>
            <a:ext cx="12018962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8" name="标题占位符 21"/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1030605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fld id="{1333C9BA-1B3F-43CC-9815-E6511C987E63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400">
                <a:solidFill>
                  <a:srgbClr val="FFFFFF"/>
                </a:solidFill>
                <a:latin typeface="Franklin Gothic Book" pitchFamily="34" charset="0"/>
                <a:ea typeface="幼圆" pitchFamily="49" charset="-122"/>
              </a:defRPr>
            </a:lvl1pPr>
          </a:lstStyle>
          <a:p>
            <a:fld id="{9DBBA3B5-990A-47FC-95E1-A5B2C20FCE7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33" name="Group 4"/>
          <p:cNvGrpSpPr>
            <a:grpSpLocks/>
          </p:cNvGrpSpPr>
          <p:nvPr/>
        </p:nvGrpSpPr>
        <p:grpSpPr bwMode="auto">
          <a:xfrm>
            <a:off x="1238250" y="1000125"/>
            <a:ext cx="9245600" cy="152400"/>
            <a:chOff x="0" y="0"/>
            <a:chExt cx="4368" cy="96"/>
          </a:xfrm>
        </p:grpSpPr>
        <p:sp>
          <p:nvSpPr>
            <p:cNvPr id="1034" name="Rectangle 14"/>
            <p:cNvSpPr>
              <a:spLocks noChangeArrowheads="1"/>
            </p:cNvSpPr>
            <p:nvPr/>
          </p:nvSpPr>
          <p:spPr bwMode="auto">
            <a:xfrm>
              <a:off x="0" y="0"/>
              <a:ext cx="4368" cy="96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latin typeface="Perpetua" pitchFamily="18" charset="0"/>
              </a:endParaRPr>
            </a:p>
          </p:txBody>
        </p:sp>
        <p:sp>
          <p:nvSpPr>
            <p:cNvPr id="1035" name="Rectangle 15"/>
            <p:cNvSpPr>
              <a:spLocks noChangeArrowheads="1"/>
            </p:cNvSpPr>
            <p:nvPr/>
          </p:nvSpPr>
          <p:spPr bwMode="auto">
            <a:xfrm>
              <a:off x="0" y="60"/>
              <a:ext cx="4368" cy="3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>
                <a:latin typeface="Perpetua" pitchFamily="18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幼圆" pitchFamily="49" charset="-122"/>
        </a:defRPr>
      </a:lvl9pPr>
    </p:titleStyle>
    <p:bodyStyle>
      <a:lvl1pPr marL="273050" indent="-273050" algn="l" rtl="0" eaLnBrk="1" fontAlgn="base" hangingPunct="1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Ø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1" fontAlgn="base" hangingPunct="1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计算机操作系统实验指导</a:t>
            </a:r>
            <a:r>
              <a:rPr lang="en-US" altLang="zh-CN" dirty="0"/>
              <a:t>》</a:t>
            </a:r>
          </a:p>
          <a:p>
            <a:r>
              <a:rPr lang="zh-CN" altLang="en-US" dirty="0"/>
              <a:t>王红</a:t>
            </a:r>
            <a:r>
              <a:rPr lang="zh-CN" altLang="en-US" dirty="0" smtClean="0"/>
              <a:t>玲   褚晓敏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第</a:t>
            </a:r>
            <a:r>
              <a:rPr kumimoji="1" lang="en-US" altLang="zh-CN" dirty="0" smtClean="0">
                <a:solidFill>
                  <a:schemeClr val="bg1"/>
                </a:solidFill>
              </a:rPr>
              <a:t>12</a:t>
            </a:r>
            <a:r>
              <a:rPr kumimoji="1" lang="zh-CN" altLang="en-US" dirty="0" smtClean="0">
                <a:solidFill>
                  <a:schemeClr val="bg1"/>
                </a:solidFill>
              </a:rPr>
              <a:t>章  设备管理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116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53704" y="1120195"/>
            <a:ext cx="9653782" cy="2336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再次查看模块使用情况，模块已被调用，使用者为</a:t>
            </a:r>
            <a:r>
              <a:rPr lang="en-US" altLang="zh-CN"/>
              <a:t>1</a:t>
            </a:r>
            <a:r>
              <a:rPr lang="zh-CN" altLang="en-US"/>
              <a:t>。</a:t>
            </a:r>
            <a:endParaRPr lang="en-US" altLang="zh-CN"/>
          </a:p>
          <a:p>
            <a:pPr lvl="1">
              <a:lnSpc>
                <a:spcPct val="110000"/>
              </a:lnSpc>
            </a:pPr>
            <a:r>
              <a:rPr lang="en-US" altLang="zh-CN"/>
              <a:t># </a:t>
            </a:r>
            <a:r>
              <a:rPr lang="en-US" altLang="zh-CN" err="1"/>
              <a:t>lsmod</a:t>
            </a:r>
            <a:r>
              <a:rPr lang="en-US" altLang="zh-CN"/>
              <a:t> | </a:t>
            </a:r>
            <a:r>
              <a:rPr lang="en-US" altLang="zh-CN" err="1"/>
              <a:t>grep</a:t>
            </a:r>
            <a:r>
              <a:rPr lang="en-US" altLang="zh-CN"/>
              <a:t> </a:t>
            </a:r>
            <a:r>
              <a:rPr lang="en-US" altLang="zh-CN" err="1"/>
              <a:t>simp_blkdev</a:t>
            </a:r>
            <a:endParaRPr lang="en-US" altLang="zh-CN"/>
          </a:p>
          <a:p>
            <a:pPr lvl="1">
              <a:lnSpc>
                <a:spcPct val="110000"/>
              </a:lnSpc>
            </a:pPr>
            <a:endParaRPr lang="en-US" altLang="zh-CN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7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对块设备驱动进行调用测试。可以进入目录</a:t>
            </a:r>
            <a:r>
              <a:rPr lang="en-US" altLang="zh-CN"/>
              <a:t>/</a:t>
            </a:r>
            <a:r>
              <a:rPr lang="en-US" altLang="zh-CN" err="1"/>
              <a:t>mnt</a:t>
            </a:r>
            <a:r>
              <a:rPr lang="en-US" altLang="zh-CN"/>
              <a:t>/temp1</a:t>
            </a:r>
            <a:r>
              <a:rPr lang="zh-CN" altLang="en-US"/>
              <a:t>，并尝试复制文件到该目录下，验证是否可以使用该设备。</a:t>
            </a:r>
          </a:p>
          <a:p>
            <a:pPr lvl="1">
              <a:lnSpc>
                <a:spcPct val="110000"/>
              </a:lnSpc>
            </a:pPr>
            <a:r>
              <a:rPr lang="en-US" altLang="zh-CN"/>
              <a:t># </a:t>
            </a:r>
            <a:r>
              <a:rPr lang="en-US" altLang="zh-CN" err="1"/>
              <a:t>cp</a:t>
            </a:r>
            <a:r>
              <a:rPr lang="en-US" altLang="zh-CN"/>
              <a:t> /</a:t>
            </a:r>
            <a:r>
              <a:rPr lang="en-US" altLang="zh-CN" err="1"/>
              <a:t>etc</a:t>
            </a:r>
            <a:r>
              <a:rPr lang="en-US" altLang="zh-CN"/>
              <a:t>/</a:t>
            </a:r>
            <a:r>
              <a:rPr lang="en-US" altLang="zh-CN" err="1"/>
              <a:t>init.d</a:t>
            </a:r>
            <a:r>
              <a:rPr lang="en-US" altLang="zh-CN"/>
              <a:t>/* /</a:t>
            </a:r>
            <a:r>
              <a:rPr lang="en-US" altLang="zh-CN" err="1"/>
              <a:t>mnt</a:t>
            </a:r>
            <a:r>
              <a:rPr lang="en-US" altLang="zh-CN"/>
              <a:t>/temp1	//</a:t>
            </a:r>
            <a:r>
              <a:rPr lang="zh-CN" altLang="en-US"/>
              <a:t>将另一个目录中的文件复制到挂载目录</a:t>
            </a:r>
          </a:p>
          <a:p>
            <a:pPr lvl="1">
              <a:lnSpc>
                <a:spcPct val="110000"/>
              </a:lnSpc>
            </a:pPr>
            <a:r>
              <a:rPr lang="en-US" altLang="zh-CN"/>
              <a:t># ls /</a:t>
            </a:r>
            <a:r>
              <a:rPr lang="en-US" altLang="zh-CN" err="1"/>
              <a:t>mnt</a:t>
            </a:r>
            <a:r>
              <a:rPr lang="en-US" altLang="zh-CN"/>
              <a:t>/temp1/ 		//</a:t>
            </a:r>
            <a:r>
              <a:rPr lang="zh-CN" altLang="en-US"/>
              <a:t>查看复制进来的文件</a:t>
            </a:r>
            <a:endParaRPr lang="en-US" altLang="zh-CN"/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2245859" y="1824059"/>
            <a:ext cx="6636884" cy="327018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2532003" y="3425441"/>
            <a:ext cx="5828226" cy="3189963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xmlns="" id="{E99B2679-3212-C94D-BB75-9EAD18CBE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98E6F278-0CA4-634C-BAFC-0F324ABCE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55" y="281865"/>
            <a:ext cx="3747503" cy="761059"/>
          </a:xfrm>
        </p:spPr>
        <p:txBody>
          <a:bodyPr/>
          <a:lstStyle/>
          <a:p>
            <a:r>
              <a:rPr lang="zh-CN" altLang="zh-CN"/>
              <a:t>编写块设备驱动程序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62"/>
    </mc:Choice>
    <mc:Fallback xmlns="">
      <p:transition spd="slow" advTm="40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37679" y="1120187"/>
            <a:ext cx="9653782" cy="459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查看资源使用情况。</a:t>
            </a:r>
            <a:endParaRPr lang="en-US" altLang="zh-CN"/>
          </a:p>
          <a:p>
            <a:pPr lvl="1">
              <a:lnSpc>
                <a:spcPct val="110000"/>
              </a:lnSpc>
            </a:pPr>
            <a:r>
              <a:rPr lang="en-US" altLang="zh-CN"/>
              <a:t># </a:t>
            </a:r>
            <a:r>
              <a:rPr lang="en-US" altLang="zh-CN" err="1"/>
              <a:t>df</a:t>
            </a:r>
            <a:r>
              <a:rPr lang="en-US" altLang="zh-CN"/>
              <a:t> –h   //</a:t>
            </a:r>
            <a:r>
              <a:rPr lang="zh-CN" altLang="en-US"/>
              <a:t>查看资源使用情况，可看到新增的文件系统的资源使用情况为</a:t>
            </a:r>
            <a:r>
              <a:rPr lang="en-US" altLang="zh-CN"/>
              <a:t>3%</a:t>
            </a:r>
          </a:p>
          <a:p>
            <a:pPr lvl="1">
              <a:lnSpc>
                <a:spcPct val="110000"/>
              </a:lnSpc>
            </a:pPr>
            <a:endParaRPr lang="en-US" altLang="zh-CN"/>
          </a:p>
          <a:p>
            <a:pPr lvl="1">
              <a:lnSpc>
                <a:spcPct val="110000"/>
              </a:lnSpc>
            </a:pPr>
            <a:endParaRPr lang="en-US" altLang="zh-CN"/>
          </a:p>
          <a:p>
            <a:pPr lvl="1">
              <a:lnSpc>
                <a:spcPct val="110000"/>
              </a:lnSpc>
            </a:pPr>
            <a:endParaRPr lang="en-US" altLang="zh-CN"/>
          </a:p>
          <a:p>
            <a:pPr lvl="1">
              <a:lnSpc>
                <a:spcPct val="110000"/>
              </a:lnSpc>
            </a:pPr>
            <a:endParaRPr lang="en-US" altLang="zh-CN"/>
          </a:p>
          <a:p>
            <a:pPr lvl="1">
              <a:lnSpc>
                <a:spcPct val="110000"/>
              </a:lnSpc>
            </a:pPr>
            <a:endParaRPr lang="en-US" altLang="zh-CN"/>
          </a:p>
          <a:p>
            <a:pPr lvl="1">
              <a:lnSpc>
                <a:spcPct val="110000"/>
              </a:lnSpc>
            </a:pPr>
            <a:endParaRPr lang="en-US" altLang="zh-CN" sz="800"/>
          </a:p>
          <a:p>
            <a:pPr lvl="1">
              <a:lnSpc>
                <a:spcPct val="110000"/>
              </a:lnSpc>
            </a:pPr>
            <a:endParaRPr lang="en-US" altLang="zh-CN" sz="11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 sz="3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删除文件并再次查看资源使用情况。目录可以正常使用，块设备工作正常。</a:t>
            </a:r>
          </a:p>
          <a:p>
            <a:pPr lvl="1">
              <a:lnSpc>
                <a:spcPct val="110000"/>
              </a:lnSpc>
            </a:pPr>
            <a:r>
              <a:rPr lang="en-US" altLang="zh-CN"/>
              <a:t># </a:t>
            </a:r>
            <a:r>
              <a:rPr lang="en-US" altLang="zh-CN" err="1"/>
              <a:t>rm</a:t>
            </a:r>
            <a:r>
              <a:rPr lang="en-US" altLang="zh-CN"/>
              <a:t> -</a:t>
            </a:r>
            <a:r>
              <a:rPr lang="en-US" altLang="zh-CN" err="1"/>
              <a:t>rf</a:t>
            </a:r>
            <a:r>
              <a:rPr lang="en-US" altLang="zh-CN"/>
              <a:t> /</a:t>
            </a:r>
            <a:r>
              <a:rPr lang="en-US" altLang="zh-CN" err="1"/>
              <a:t>mnt</a:t>
            </a:r>
            <a:r>
              <a:rPr lang="en-US" altLang="zh-CN"/>
              <a:t>/temp1/* 	//</a:t>
            </a:r>
            <a:r>
              <a:rPr lang="zh-CN" altLang="en-US"/>
              <a:t>删除挂载目录中的所有文件</a:t>
            </a:r>
          </a:p>
          <a:p>
            <a:pPr lvl="1">
              <a:lnSpc>
                <a:spcPct val="110000"/>
              </a:lnSpc>
            </a:pPr>
            <a:r>
              <a:rPr lang="en-US" altLang="zh-CN"/>
              <a:t># </a:t>
            </a:r>
            <a:r>
              <a:rPr lang="en-US" altLang="zh-CN" err="1"/>
              <a:t>df</a:t>
            </a:r>
            <a:r>
              <a:rPr lang="en-US" altLang="zh-CN"/>
              <a:t> -h 		//</a:t>
            </a:r>
            <a:r>
              <a:rPr lang="zh-CN" altLang="en-US"/>
              <a:t>再次查看资源使用情况，已变为</a:t>
            </a:r>
            <a:r>
              <a:rPr lang="en-US" altLang="zh-CN"/>
              <a:t>2%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2203876" y="1787104"/>
            <a:ext cx="6912130" cy="175768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2203876" y="4586191"/>
            <a:ext cx="6912130" cy="1989944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xmlns="" id="{3F4CE0C0-CC47-9846-9951-A98389A8E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D76B040B-FDDE-2242-9524-61E82A432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55" y="281865"/>
            <a:ext cx="3747503" cy="761059"/>
          </a:xfrm>
        </p:spPr>
        <p:txBody>
          <a:bodyPr/>
          <a:lstStyle/>
          <a:p>
            <a:r>
              <a:rPr lang="zh-CN" altLang="zh-CN"/>
              <a:t>编写块设备驱动程序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55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10"/>
    </mc:Choice>
    <mc:Fallback xmlns="">
      <p:transition spd="slow" advTm="29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37679" y="1120187"/>
            <a:ext cx="9653782" cy="376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取消挂载，查看模块调用结果，调用数已从</a:t>
            </a:r>
            <a:r>
              <a:rPr lang="en-US" altLang="zh-CN"/>
              <a:t>1</a:t>
            </a:r>
            <a:r>
              <a:rPr lang="zh-CN" altLang="en-US"/>
              <a:t>变回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# </a:t>
            </a:r>
            <a:r>
              <a:rPr lang="en-US" altLang="zh-CN" err="1"/>
              <a:t>umount</a:t>
            </a:r>
            <a:r>
              <a:rPr lang="en-US" altLang="zh-CN"/>
              <a:t> /</a:t>
            </a:r>
            <a:r>
              <a:rPr lang="en-US" altLang="zh-CN" err="1"/>
              <a:t>mnt</a:t>
            </a:r>
            <a:r>
              <a:rPr lang="en-US" altLang="zh-CN"/>
              <a:t>/temp1/</a:t>
            </a:r>
          </a:p>
          <a:p>
            <a:pPr lvl="1"/>
            <a:r>
              <a:rPr lang="en-US" altLang="zh-CN"/>
              <a:t># </a:t>
            </a:r>
            <a:r>
              <a:rPr lang="en-US" altLang="zh-CN" err="1"/>
              <a:t>lsmod</a:t>
            </a:r>
            <a:r>
              <a:rPr lang="en-US" altLang="zh-CN"/>
              <a:t> | </a:t>
            </a:r>
            <a:r>
              <a:rPr lang="en-US" altLang="zh-CN" err="1"/>
              <a:t>grep</a:t>
            </a:r>
            <a:r>
              <a:rPr lang="en-US" altLang="zh-CN"/>
              <a:t> </a:t>
            </a:r>
            <a:r>
              <a:rPr lang="en-US" altLang="zh-CN" err="1"/>
              <a:t>simp_blkdev</a:t>
            </a:r>
            <a:endParaRPr lang="en-US" altLang="zh-CN"/>
          </a:p>
          <a:p>
            <a:pPr lvl="1">
              <a:lnSpc>
                <a:spcPct val="130000"/>
              </a:lnSpc>
            </a:pPr>
            <a:endParaRPr lang="en-US" altLang="zh-CN"/>
          </a:p>
          <a:p>
            <a:pPr lvl="1">
              <a:lnSpc>
                <a:spcPct val="130000"/>
              </a:lnSpc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3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移除该模块，再查找模块就找不到了。</a:t>
            </a:r>
          </a:p>
          <a:p>
            <a:pPr lvl="1"/>
            <a:r>
              <a:rPr lang="en-US" altLang="zh-CN"/>
              <a:t># </a:t>
            </a:r>
            <a:r>
              <a:rPr lang="en-US" altLang="zh-CN" err="1"/>
              <a:t>rmmod</a:t>
            </a:r>
            <a:r>
              <a:rPr lang="en-US" altLang="zh-CN"/>
              <a:t> </a:t>
            </a:r>
            <a:r>
              <a:rPr lang="en-US" altLang="zh-CN" err="1"/>
              <a:t>simp_blkdev</a:t>
            </a:r>
            <a:endParaRPr lang="en-US" altLang="zh-CN"/>
          </a:p>
          <a:p>
            <a:pPr lvl="1"/>
            <a:r>
              <a:rPr lang="en-US" altLang="zh-CN"/>
              <a:t># </a:t>
            </a:r>
            <a:r>
              <a:rPr lang="en-US" altLang="zh-CN" err="1"/>
              <a:t>lsmod</a:t>
            </a:r>
            <a:r>
              <a:rPr lang="en-US" altLang="zh-CN"/>
              <a:t> | </a:t>
            </a:r>
            <a:r>
              <a:rPr lang="en-US" altLang="zh-CN" err="1"/>
              <a:t>grep</a:t>
            </a:r>
            <a:r>
              <a:rPr lang="en-US" altLang="zh-CN"/>
              <a:t> </a:t>
            </a:r>
            <a:r>
              <a:rPr lang="en-US" altLang="zh-CN" err="1"/>
              <a:t>simp_blkdev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2223471" y="2208963"/>
            <a:ext cx="6898135" cy="526306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 rotWithShape="1">
          <a:blip r:embed="rId5"/>
          <a:srcRect l="-1070" r="-1"/>
          <a:stretch/>
        </p:blipFill>
        <p:spPr>
          <a:xfrm>
            <a:off x="2128780" y="3879729"/>
            <a:ext cx="6783354" cy="545037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xmlns="" id="{6EB8D86F-FF3D-7944-87CD-DAADC0F046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xmlns="" id="{5CBEA30D-8022-5443-B70F-01660B22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55" y="281865"/>
            <a:ext cx="3747503" cy="761059"/>
          </a:xfrm>
        </p:spPr>
        <p:txBody>
          <a:bodyPr/>
          <a:lstStyle/>
          <a:p>
            <a:r>
              <a:rPr lang="zh-CN" altLang="zh-CN"/>
              <a:t>编写块设备驱动程序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6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56"/>
    </mc:Choice>
    <mc:Fallback xmlns="">
      <p:transition spd="slow" advTm="41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1656" y="261258"/>
            <a:ext cx="2819400" cy="761059"/>
          </a:xfrm>
        </p:spPr>
        <p:txBody>
          <a:bodyPr/>
          <a:lstStyle/>
          <a:p>
            <a:r>
              <a:rPr lang="zh-CN" altLang="en-US"/>
              <a:t>设备管理</a:t>
            </a:r>
          </a:p>
        </p:txBody>
      </p:sp>
      <p:sp>
        <p:nvSpPr>
          <p:cNvPr id="3" name="矩形 2"/>
          <p:cNvSpPr/>
          <p:nvPr/>
        </p:nvSpPr>
        <p:spPr>
          <a:xfrm>
            <a:off x="1421656" y="1293664"/>
            <a:ext cx="9159258" cy="4186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计算机系统中使用各种各样的设备。大多数设备属于存储设备（磁盘、磁带）、传输设备（网络连接、蓝牙）和人机交互设备（屏幕、键盘、鼠标、音频输入输出）。</a:t>
            </a:r>
            <a:endParaRPr lang="en-US" altLang="zh-CN"/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在Linux系统中，一切都可以看做文件，文档、目录、键盘、监视器、硬盘、可移动媒体设备、打印机、调制解调器、虚拟终端，还有进程间通信（IPC）和网络通信等输入/输出资源都是定义在文件系统空间下的字节流。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Linux</a:t>
            </a:r>
            <a:r>
              <a:rPr lang="zh-CN" altLang="en-US"/>
              <a:t>根据设备共同特征将其划分为三大类型：字符设备；块设备；网络设备。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字符设备是以字节为单位进行</a:t>
            </a:r>
            <a:r>
              <a:rPr lang="en-US" altLang="zh-CN"/>
              <a:t>I/O</a:t>
            </a:r>
            <a:r>
              <a:rPr lang="zh-CN" altLang="en-US"/>
              <a:t>传输，这种字符流的传输率通常比较低。常见字符设备有鼠标、键盘、触摸屏等；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块设备是以块为单位传输的，常见块设备是磁盘；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网络设备是一类比较特殊的设备，涉及到网络协议层，因此将其单独分成一类设备。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xmlns="" id="{BD617ABB-1F3A-DC47-9BA1-C004B02BF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81"/>
    </mc:Choice>
    <mc:Fallback xmlns="">
      <p:transition spd="slow" advTm="83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21656" y="1399507"/>
            <a:ext cx="9513822" cy="4032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该实验内容是编写字符设备驱动程序，要求能对该字符设备执行打开、读、写、I/O控制和关闭五个基本操作。并通过应用程序，测试添加的字符设备的正确性。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该实验的操作需要管理员权限，因此需要切换到root权限或使用sudo命令。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具体的步骤如下：</a:t>
            </a:r>
          </a:p>
          <a:p>
            <a:pPr lvl="1">
              <a:lnSpc>
                <a:spcPct val="130000"/>
              </a:lnSpc>
            </a:pPr>
            <a:r>
              <a:rPr lang="zh-CN" altLang="en-US"/>
              <a:t>（1）编写字符驱动源程序，即编写内核模块chardev.c文件和Makefile文件。使用make命令编译驱动模块。</a:t>
            </a:r>
          </a:p>
          <a:p>
            <a:pPr lvl="1">
              <a:lnSpc>
                <a:spcPct val="130000"/>
              </a:lnSpc>
            </a:pPr>
            <a:r>
              <a:rPr lang="zh-CN" altLang="en-US"/>
              <a:t>（2）使用insmod命令安装驱动模块。</a:t>
            </a:r>
          </a:p>
          <a:p>
            <a:pPr lvl="1">
              <a:lnSpc>
                <a:spcPct val="130000"/>
              </a:lnSpc>
            </a:pPr>
            <a:r>
              <a:rPr lang="zh-CN" altLang="en-US"/>
              <a:t>（3）创建字符设备文件，并查看创建的设备文件。</a:t>
            </a:r>
          </a:p>
          <a:p>
            <a:pPr lvl="1">
              <a:lnSpc>
                <a:spcPct val="130000"/>
              </a:lnSpc>
            </a:pPr>
            <a:r>
              <a:rPr lang="zh-CN" altLang="en-US"/>
              <a:t>（4）编写一个测试程序test.c，访问这个设备文件。用gcc编译这个文件，然后运行。</a:t>
            </a:r>
          </a:p>
          <a:p>
            <a:pPr lvl="1">
              <a:lnSpc>
                <a:spcPct val="130000"/>
              </a:lnSpc>
            </a:pPr>
            <a:r>
              <a:rPr lang="zh-CN" altLang="en-US"/>
              <a:t>（5）使用rmmod卸载模块。</a:t>
            </a:r>
          </a:p>
          <a:p>
            <a:pPr lvl="1">
              <a:lnSpc>
                <a:spcPct val="130000"/>
              </a:lnSpc>
            </a:pPr>
            <a:r>
              <a:rPr lang="zh-CN" altLang="en-US"/>
              <a:t>（6）使用rm命令删除创建的设备文件。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xmlns="" id="{0391BB44-67F3-7045-B3C0-26AE0C6CD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xmlns="" id="{B5377815-04D9-4348-AE0F-44280250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56" y="238398"/>
            <a:ext cx="3579552" cy="761059"/>
          </a:xfrm>
        </p:spPr>
        <p:txBody>
          <a:bodyPr/>
          <a:lstStyle/>
          <a:p>
            <a:r>
              <a:rPr lang="zh-CN" altLang="zh-CN"/>
              <a:t>编写字符设备驱动程序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0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97"/>
    </mc:Choice>
    <mc:Fallback xmlns="">
      <p:transition spd="slow" advTm="89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1656" y="1380401"/>
            <a:ext cx="9705380" cy="5031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编写chardev.c文件和Makefile文件，示例代码请参考实验指导书。编写完成后使用make命令编译字符设备驱动。</a:t>
            </a:r>
            <a:endParaRPr lang="en-US" altLang="zh-CN"/>
          </a:p>
          <a:p>
            <a:pPr lvl="1">
              <a:lnSpc>
                <a:spcPct val="120000"/>
              </a:lnSpc>
            </a:pPr>
            <a:r>
              <a:rPr lang="en-US" altLang="zh-CN"/>
              <a:t>static int device_open(struct inode *inode,struct file *file)</a:t>
            </a:r>
            <a:r>
              <a:rPr lang="zh-CN" altLang="en-US"/>
              <a:t> </a:t>
            </a:r>
            <a:r>
              <a:rPr lang="en-US" altLang="zh-CN"/>
              <a:t>	//</a:t>
            </a:r>
            <a:r>
              <a:rPr lang="zh-CN" altLang="zh-CN"/>
              <a:t>打开设备</a:t>
            </a:r>
          </a:p>
          <a:p>
            <a:pPr lvl="1">
              <a:lnSpc>
                <a:spcPct val="120000"/>
              </a:lnSpc>
            </a:pPr>
            <a:r>
              <a:rPr lang="en-US" altLang="zh-CN"/>
              <a:t>static int device_release(struct inode *inode,struct file *file)</a:t>
            </a:r>
            <a:r>
              <a:rPr lang="zh-CN" altLang="en-US"/>
              <a:t> </a:t>
            </a:r>
            <a:r>
              <a:rPr lang="en-US" altLang="zh-CN"/>
              <a:t>	//</a:t>
            </a:r>
            <a:r>
              <a:rPr lang="zh-CN" altLang="zh-CN"/>
              <a:t>释放设备</a:t>
            </a:r>
          </a:p>
          <a:p>
            <a:pPr lvl="1">
              <a:lnSpc>
                <a:spcPct val="120000"/>
              </a:lnSpc>
            </a:pPr>
            <a:r>
              <a:rPr lang="en-US" altLang="zh-CN"/>
              <a:t>static ssize_t device_read(struct file *filp,char *buffer,size_t length,loff_t*offset)	//</a:t>
            </a:r>
            <a:r>
              <a:rPr lang="zh-CN" altLang="zh-CN"/>
              <a:t>读设备</a:t>
            </a:r>
          </a:p>
          <a:p>
            <a:pPr lvl="1">
              <a:lnSpc>
                <a:spcPct val="120000"/>
              </a:lnSpc>
            </a:pPr>
            <a:r>
              <a:rPr lang="en-US" altLang="zh-CN"/>
              <a:t>static ssize_t device_write(struct file *filp,const char *buff,size_t length,loff_t *off) 	//</a:t>
            </a:r>
            <a:r>
              <a:rPr lang="zh-CN" altLang="zh-CN"/>
              <a:t>写设备</a:t>
            </a:r>
            <a:r>
              <a:rPr lang="zh-CN" altLang="zh-CN">
                <a:effectLst/>
              </a:rPr>
              <a:t> </a:t>
            </a:r>
            <a:endParaRPr lang="en-US" altLang="zh-CN">
              <a:effectLst/>
            </a:endParaRPr>
          </a:p>
          <a:p>
            <a:pPr lvl="1"/>
            <a:r>
              <a:rPr lang="en-US" altLang="zh-CN"/>
              <a:t>int init_chardev_module(void) 	//</a:t>
            </a:r>
            <a:r>
              <a:rPr lang="zh-CN" altLang="zh-CN"/>
              <a:t>初始化字符设备</a:t>
            </a:r>
          </a:p>
          <a:p>
            <a:pPr lvl="1"/>
            <a:r>
              <a:rPr lang="en-US" altLang="zh-CN"/>
              <a:t>void exit_chardev_module(void) 	//</a:t>
            </a:r>
            <a:r>
              <a:rPr lang="zh-CN" altLang="zh-CN"/>
              <a:t>关闭字符设备</a:t>
            </a:r>
          </a:p>
          <a:p>
            <a:endParaRPr lang="zh-CN" altLang="zh-CN" sz="2000"/>
          </a:p>
          <a:p>
            <a:pPr>
              <a:lnSpc>
                <a:spcPct val="120000"/>
              </a:lnSpc>
            </a:pPr>
            <a:endParaRPr lang="en-US" altLang="zh-CN"/>
          </a:p>
          <a:p>
            <a:pPr>
              <a:lnSpc>
                <a:spcPct val="120000"/>
              </a:lnSpc>
            </a:pPr>
            <a:endParaRPr lang="en-US" altLang="zh-CN"/>
          </a:p>
          <a:p>
            <a:pPr>
              <a:lnSpc>
                <a:spcPct val="120000"/>
              </a:lnSpc>
            </a:pPr>
            <a:endParaRPr lang="en-US" altLang="zh-CN"/>
          </a:p>
          <a:p>
            <a:pPr>
              <a:lnSpc>
                <a:spcPct val="120000"/>
              </a:lnSpc>
            </a:pPr>
            <a:endParaRPr lang="en-US" altLang="zh-CN"/>
          </a:p>
          <a:p>
            <a:pPr>
              <a:lnSpc>
                <a:spcPct val="120000"/>
              </a:lnSpc>
            </a:pPr>
            <a:endParaRPr lang="en-US" altLang="zh-CN"/>
          </a:p>
          <a:p>
            <a:pPr>
              <a:lnSpc>
                <a:spcPct val="120000"/>
              </a:lnSpc>
            </a:pPr>
            <a:endParaRPr lang="en-US" altLang="zh-CN"/>
          </a:p>
          <a:p>
            <a:pPr>
              <a:lnSpc>
                <a:spcPct val="120000"/>
              </a:lnSpc>
            </a:pPr>
            <a:endParaRPr lang="en-US" altLang="zh-CN" sz="60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2090054" y="4098967"/>
            <a:ext cx="7836969" cy="1820318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xmlns="" id="{EAD15117-64E9-0048-962B-AD9F359A85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xmlns="" id="{4947F3B9-C6B4-3443-A320-852D3B554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56" y="238398"/>
            <a:ext cx="3579552" cy="761059"/>
          </a:xfrm>
        </p:spPr>
        <p:txBody>
          <a:bodyPr/>
          <a:lstStyle/>
          <a:p>
            <a:r>
              <a:rPr lang="zh-CN" altLang="zh-CN"/>
              <a:t>编写字符设备驱动程序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3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83"/>
    </mc:Choice>
    <mc:Fallback xmlns="">
      <p:transition spd="slow" advTm="52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67420" y="1044515"/>
            <a:ext cx="9895880" cy="406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 err="1"/>
              <a:t>insmod</a:t>
            </a:r>
            <a:r>
              <a:rPr lang="en-US" altLang="zh-CN"/>
              <a:t> </a:t>
            </a:r>
            <a:r>
              <a:rPr lang="en-US" altLang="zh-CN" err="1"/>
              <a:t>chardev.ko</a:t>
            </a:r>
            <a:r>
              <a:rPr lang="zh-CN" altLang="en-US"/>
              <a:t>命令安装编译好的字符驱动模块。并通过</a:t>
            </a:r>
            <a:r>
              <a:rPr lang="en-US" altLang="zh-CN" err="1"/>
              <a:t>lsmod</a:t>
            </a:r>
            <a:r>
              <a:rPr lang="zh-CN" altLang="en-US"/>
              <a:t>命令查看是否装载成功。</a:t>
            </a: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 err="1"/>
              <a:t>dmesg</a:t>
            </a:r>
            <a:r>
              <a:rPr lang="zh-CN" altLang="en-US"/>
              <a:t>查看系统分配的主设备号，下图输出的“</a:t>
            </a:r>
            <a:r>
              <a:rPr lang="en-US" altLang="zh-CN"/>
              <a:t>242</a:t>
            </a:r>
            <a:r>
              <a:rPr lang="zh-CN" altLang="en-US"/>
              <a:t>”</a:t>
            </a:r>
            <a:r>
              <a:rPr lang="en-US" altLang="zh-CN"/>
              <a:t> </a:t>
            </a:r>
            <a:r>
              <a:rPr lang="zh-CN" altLang="en-US"/>
              <a:t>即主设备号。</a:t>
            </a: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根据输出的主设备号，利用</a:t>
            </a:r>
            <a:r>
              <a:rPr lang="en-US" altLang="zh-CN" err="1"/>
              <a:t>mknod</a:t>
            </a:r>
            <a:r>
              <a:rPr lang="zh-CN" altLang="en-US"/>
              <a:t>命令创建设备。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b="1538"/>
          <a:stretch/>
        </p:blipFill>
        <p:spPr bwMode="auto">
          <a:xfrm>
            <a:off x="2026463" y="1829246"/>
            <a:ext cx="8686800" cy="6533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715" y="3192314"/>
            <a:ext cx="8288655" cy="1254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463" y="5128858"/>
            <a:ext cx="8336915" cy="398145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xmlns="" id="{736A5DDB-57DA-D44A-B3FB-40B0219654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0D0DDA1E-6AB2-7341-843F-ABE7A66A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56" y="238398"/>
            <a:ext cx="3579552" cy="761059"/>
          </a:xfrm>
        </p:spPr>
        <p:txBody>
          <a:bodyPr/>
          <a:lstStyle/>
          <a:p>
            <a:r>
              <a:rPr lang="zh-CN" altLang="zh-CN"/>
              <a:t>编写字符设备驱动程序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39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33"/>
    </mc:Choice>
    <mc:Fallback xmlns="">
      <p:transition spd="slow" advTm="45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421656" y="238398"/>
            <a:ext cx="3579552" cy="761059"/>
          </a:xfrm>
        </p:spPr>
        <p:txBody>
          <a:bodyPr/>
          <a:lstStyle/>
          <a:p>
            <a:r>
              <a:rPr lang="zh-CN" altLang="zh-CN"/>
              <a:t>编写字符设备驱动程序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21656" y="1244107"/>
            <a:ext cx="8907332" cy="3672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编写一个测试程序</a:t>
            </a:r>
            <a:r>
              <a:rPr lang="en-US" altLang="zh-CN" err="1"/>
              <a:t>test.c</a:t>
            </a:r>
            <a:r>
              <a:rPr lang="zh-CN" altLang="en-US"/>
              <a:t>，访问这个设备文件。用</a:t>
            </a:r>
            <a:r>
              <a:rPr lang="en-US" altLang="zh-CN" err="1"/>
              <a:t>gcc</a:t>
            </a:r>
            <a:r>
              <a:rPr lang="zh-CN" altLang="en-US"/>
              <a:t>编译这个文件，然后运行，如图实验结果说明字符驱动设备正常工作。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lnSpc>
                <a:spcPct val="130000"/>
              </a:lnSpc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当不再需要该字符设备时，记得卸载模块和设备。</a:t>
            </a:r>
            <a:endParaRPr lang="en-US" altLang="zh-CN"/>
          </a:p>
          <a:p>
            <a:pPr>
              <a:lnSpc>
                <a:spcPct val="130000"/>
              </a:lnSpc>
            </a:pPr>
            <a:endParaRPr lang="en-US" altLang="zh-CN"/>
          </a:p>
        </p:txBody>
      </p: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2405924" y="2105867"/>
            <a:ext cx="7181168" cy="187946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xmlns="" id="{71E040B0-3F5E-5E4C-A217-E8109DD609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9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9"/>
    </mc:Choice>
    <mc:Fallback xmlns="">
      <p:transition spd="slow" advTm="24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1655" y="281865"/>
            <a:ext cx="3747503" cy="761059"/>
          </a:xfrm>
        </p:spPr>
        <p:txBody>
          <a:bodyPr/>
          <a:lstStyle/>
          <a:p>
            <a:r>
              <a:rPr lang="zh-CN" altLang="zh-CN"/>
              <a:t>编写块设备驱动程序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421655" y="1328952"/>
            <a:ext cx="9653782" cy="506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这部分的实验内容是编写一个简单的块设备驱动程序，实现一套内存中的虚拟磁盘驱动器，并通过实际操作验证块设备驱动是否可以正常工作。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该实验的操作需要管理员权限，因此需要切换到root权限或使用sudo命令。</a:t>
            </a: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具体的步骤如下：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（1）编写设备驱动源程序，即编写内核模块simp_blkdev.c文件和Makefile文件。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（2）使用make命令编译驱动模块。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（3）使用insmod命令安装驱动模块。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（4）使用lsblk列出当前的块设备信息。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（5）格式化设备simp_blkdev。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（6）创建挂载点并挂载该设备。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（7）查看模块使用情况，发现模块已被调用。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（8）对块设备驱动进行调用测试。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（9）取消挂载，查看模块调用结果。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（10）使用rmmod卸载模块。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xmlns="" id="{612FF4E2-C7DF-5F4F-ADCE-89E9F3D13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48"/>
    </mc:Choice>
    <mc:Fallback xmlns="">
      <p:transition spd="slow" advTm="72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37679" y="1316138"/>
            <a:ext cx="9653782" cy="3872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编写内核模块simp_blkdev.c文件和Makefile文件，示例代码请参考实验指导书。编写完成后使用</a:t>
            </a:r>
            <a:r>
              <a:rPr lang="en-US" altLang="zh-CN"/>
              <a:t>make</a:t>
            </a:r>
            <a:r>
              <a:rPr lang="zh-CN" altLang="en-US"/>
              <a:t>命令编译块设备驱动。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安装内核模块</a:t>
            </a:r>
            <a:r>
              <a:rPr lang="en-US" altLang="zh-CN" err="1"/>
              <a:t>simp_blkdev.ko</a:t>
            </a:r>
            <a:r>
              <a:rPr lang="zh-CN" altLang="en-US"/>
              <a:t>，并通过</a:t>
            </a:r>
            <a:r>
              <a:rPr lang="en-US" altLang="zh-CN" err="1"/>
              <a:t>lsmod</a:t>
            </a:r>
            <a:r>
              <a:rPr lang="zh-CN" altLang="en-US"/>
              <a:t>查看模块是否装载成功。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# </a:t>
            </a:r>
            <a:r>
              <a:rPr lang="en-US" altLang="zh-CN" err="1"/>
              <a:t>insmod</a:t>
            </a:r>
            <a:r>
              <a:rPr lang="en-US" altLang="zh-CN"/>
              <a:t> </a:t>
            </a:r>
            <a:r>
              <a:rPr lang="en-US" altLang="zh-CN" err="1"/>
              <a:t>simp_blkdev.ko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# </a:t>
            </a:r>
            <a:r>
              <a:rPr lang="en-US" altLang="zh-CN" err="1"/>
              <a:t>lsmod</a:t>
            </a:r>
            <a:r>
              <a:rPr lang="en-US" altLang="zh-CN"/>
              <a:t> | </a:t>
            </a:r>
            <a:r>
              <a:rPr lang="en-US" altLang="zh-CN" err="1"/>
              <a:t>grep</a:t>
            </a:r>
            <a:r>
              <a:rPr lang="en-US" altLang="zh-CN"/>
              <a:t> </a:t>
            </a:r>
            <a:r>
              <a:rPr lang="en-US" altLang="zh-CN" err="1"/>
              <a:t>simp_blkdev</a:t>
            </a:r>
          </a:p>
          <a:p>
            <a:pPr lvl="1">
              <a:lnSpc>
                <a:spcPct val="130000"/>
              </a:lnSpc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0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输入命令</a:t>
            </a:r>
            <a:r>
              <a:rPr lang="en-US" altLang="zh-CN" err="1"/>
              <a:t>lsblk</a:t>
            </a:r>
            <a:r>
              <a:rPr lang="zh-CN" altLang="en-US"/>
              <a:t>列出当前的块设备信息，可以看到刚添加的设备</a:t>
            </a:r>
            <a:r>
              <a:rPr lang="en-US" altLang="zh-CN" err="1"/>
              <a:t>simp_blkdev</a:t>
            </a:r>
            <a:r>
              <a:rPr lang="zh-CN" altLang="en-US"/>
              <a:t>，大小为</a:t>
            </a:r>
            <a:r>
              <a:rPr lang="en-US" altLang="zh-CN"/>
              <a:t>50MB</a:t>
            </a:r>
            <a:r>
              <a:rPr lang="zh-CN" altLang="en-US"/>
              <a:t>。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5" name="图片 4"/>
          <p:cNvPicPr/>
          <p:nvPr/>
        </p:nvPicPr>
        <p:blipFill rotWithShape="1">
          <a:blip r:embed="rId4"/>
          <a:srcRect t="56652"/>
          <a:stretch/>
        </p:blipFill>
        <p:spPr bwMode="auto">
          <a:xfrm>
            <a:off x="2435163" y="3138988"/>
            <a:ext cx="7321674" cy="4212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2634639" y="4214812"/>
            <a:ext cx="6835932" cy="200474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xmlns="" id="{813512FB-3E4E-6C46-962C-C60D5E1E9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xmlns="" id="{8B4C873E-EE9B-334E-8D3F-0FBEC0EF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55" y="281865"/>
            <a:ext cx="3747503" cy="761059"/>
          </a:xfrm>
        </p:spPr>
        <p:txBody>
          <a:bodyPr/>
          <a:lstStyle/>
          <a:p>
            <a:r>
              <a:rPr lang="zh-CN" altLang="zh-CN"/>
              <a:t>编写块设备驱动程序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38"/>
    </mc:Choice>
    <mc:Fallback xmlns="">
      <p:transition spd="slow" advTm="51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21655" y="1232647"/>
            <a:ext cx="9653782" cy="5363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格式化设备</a:t>
            </a:r>
            <a:r>
              <a:rPr lang="en-US" altLang="zh-CN" err="1"/>
              <a:t>simp_blkdev</a:t>
            </a:r>
            <a:r>
              <a:rPr lang="zh-CN" altLang="en-US"/>
              <a:t>，在该块设备上建立</a:t>
            </a:r>
            <a:r>
              <a:rPr lang="en-US" altLang="zh-CN"/>
              <a:t>ext3</a:t>
            </a:r>
            <a:r>
              <a:rPr lang="zh-CN" altLang="en-US"/>
              <a:t>文件系统。</a:t>
            </a:r>
            <a:endParaRPr lang="en-US" altLang="zh-CN"/>
          </a:p>
          <a:p>
            <a:pPr lvl="1">
              <a:lnSpc>
                <a:spcPct val="130000"/>
              </a:lnSpc>
            </a:pPr>
            <a:r>
              <a:rPr lang="en-US" altLang="zh-CN"/>
              <a:t># mkfs.ext3 /dev/</a:t>
            </a:r>
            <a:r>
              <a:rPr lang="en-US" altLang="zh-CN" err="1"/>
              <a:t>simp_blkdev</a:t>
            </a:r>
            <a:endParaRPr lang="en-US" altLang="zh-CN"/>
          </a:p>
          <a:p>
            <a:pPr lvl="1">
              <a:lnSpc>
                <a:spcPct val="130000"/>
              </a:lnSpc>
            </a:pPr>
            <a:endParaRPr lang="en-US" altLang="zh-CN"/>
          </a:p>
          <a:p>
            <a:pPr lvl="1">
              <a:lnSpc>
                <a:spcPct val="130000"/>
              </a:lnSpc>
            </a:pPr>
            <a:endParaRPr lang="en-US" altLang="zh-CN"/>
          </a:p>
          <a:p>
            <a:pPr lvl="1">
              <a:lnSpc>
                <a:spcPct val="130000"/>
              </a:lnSpc>
            </a:pPr>
            <a:endParaRPr lang="en-US" altLang="zh-CN"/>
          </a:p>
          <a:p>
            <a:pPr lvl="1">
              <a:lnSpc>
                <a:spcPct val="130000"/>
              </a:lnSpc>
            </a:pPr>
            <a:endParaRPr lang="en-US" altLang="zh-CN"/>
          </a:p>
          <a:p>
            <a:pPr lvl="1">
              <a:lnSpc>
                <a:spcPct val="130000"/>
              </a:lnSpc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7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创建挂载点并挂载该设备，如挂载成功，终端输出结果如图。</a:t>
            </a:r>
          </a:p>
          <a:p>
            <a:pPr lvl="1"/>
            <a:r>
              <a:rPr lang="en-US" altLang="zh-CN"/>
              <a:t># </a:t>
            </a:r>
            <a:r>
              <a:rPr lang="en-US" altLang="zh-CN" err="1"/>
              <a:t>mkdir</a:t>
            </a:r>
            <a:r>
              <a:rPr lang="en-US" altLang="zh-CN"/>
              <a:t> -p /</a:t>
            </a:r>
            <a:r>
              <a:rPr lang="en-US" altLang="zh-CN" err="1"/>
              <a:t>mnt</a:t>
            </a:r>
            <a:r>
              <a:rPr lang="en-US" altLang="zh-CN"/>
              <a:t>/temp1</a:t>
            </a:r>
          </a:p>
          <a:p>
            <a:pPr lvl="1"/>
            <a:r>
              <a:rPr lang="en-US" altLang="zh-CN"/>
              <a:t># mount /dev/</a:t>
            </a:r>
            <a:r>
              <a:rPr lang="en-US" altLang="zh-CN" err="1"/>
              <a:t>simp_blkdev</a:t>
            </a:r>
            <a:r>
              <a:rPr lang="en-US" altLang="zh-CN"/>
              <a:t> /</a:t>
            </a:r>
            <a:r>
              <a:rPr lang="en-US" altLang="zh-CN" err="1"/>
              <a:t>mnt</a:t>
            </a:r>
            <a:r>
              <a:rPr lang="en-US" altLang="zh-CN"/>
              <a:t>/temp1</a:t>
            </a:r>
          </a:p>
          <a:p>
            <a:pPr lvl="1"/>
            <a:r>
              <a:rPr lang="en-US" altLang="zh-CN"/>
              <a:t># mount | </a:t>
            </a:r>
            <a:r>
              <a:rPr lang="en-US" altLang="zh-CN" err="1"/>
              <a:t>grep</a:t>
            </a:r>
            <a:r>
              <a:rPr lang="en-US" altLang="zh-CN"/>
              <a:t> </a:t>
            </a:r>
            <a:r>
              <a:rPr lang="en-US" altLang="zh-CN" err="1"/>
              <a:t>simp_blkdev</a:t>
            </a: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2339170" y="1983460"/>
            <a:ext cx="6590224" cy="185099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 rotWithShape="1">
          <a:blip r:embed="rId5"/>
          <a:srcRect b="19807"/>
          <a:stretch/>
        </p:blipFill>
        <p:spPr bwMode="auto">
          <a:xfrm>
            <a:off x="2187688" y="5161213"/>
            <a:ext cx="7047425" cy="1240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xmlns="" id="{DA797A60-250B-D445-8E32-0805D3F93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xmlns="" id="{971A899A-DF7D-9248-86CF-DCFFA126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655" y="281865"/>
            <a:ext cx="3747503" cy="761059"/>
          </a:xfrm>
        </p:spPr>
        <p:txBody>
          <a:bodyPr/>
          <a:lstStyle/>
          <a:p>
            <a:r>
              <a:rPr lang="zh-CN" altLang="zh-CN"/>
              <a:t>编写块设备驱动程序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77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59"/>
    </mc:Choice>
    <mc:Fallback xmlns="">
      <p:transition spd="slow" advTm="53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第1章_操作系统引论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第1章_操作系统引论</Template>
  <TotalTime>377</TotalTime>
  <Words>990</Words>
  <Application>Microsoft Office PowerPoint</Application>
  <PresentationFormat>自定义</PresentationFormat>
  <Paragraphs>129</Paragraphs>
  <Slides>12</Slides>
  <Notes>0</Notes>
  <HiddenSlides>0</HiddenSlides>
  <MMClips>11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第1章_操作系统引论</vt:lpstr>
      <vt:lpstr>第12章  设备管理</vt:lpstr>
      <vt:lpstr>设备管理</vt:lpstr>
      <vt:lpstr>编写字符设备驱动程序</vt:lpstr>
      <vt:lpstr>编写字符设备驱动程序</vt:lpstr>
      <vt:lpstr>编写字符设备驱动程序</vt:lpstr>
      <vt:lpstr>编写字符设备驱动程序</vt:lpstr>
      <vt:lpstr>编写块设备驱动程序</vt:lpstr>
      <vt:lpstr>编写块设备驱动程序</vt:lpstr>
      <vt:lpstr>编写块设备驱动程序</vt:lpstr>
      <vt:lpstr>编写块设备驱动程序</vt:lpstr>
      <vt:lpstr>编写块设备驱动程序</vt:lpstr>
      <vt:lpstr>编写块设备驱动程序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进程通信机制IPC</dc:title>
  <dc:creator>hlwang</dc:creator>
  <cp:lastModifiedBy>hlwang</cp:lastModifiedBy>
  <cp:revision>63</cp:revision>
  <dcterms:created xsi:type="dcterms:W3CDTF">2016-09-29T07:28:19Z</dcterms:created>
  <dcterms:modified xsi:type="dcterms:W3CDTF">2021-12-12T13:46:31Z</dcterms:modified>
</cp:coreProperties>
</file>